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8" r:id="rId2"/>
    <p:sldId id="270" r:id="rId3"/>
    <p:sldId id="271" r:id="rId4"/>
    <p:sldId id="272" r:id="rId5"/>
    <p:sldId id="273" r:id="rId6"/>
    <p:sldId id="274" r:id="rId7"/>
    <p:sldId id="267"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3" autoAdjust="0"/>
    <p:restoredTop sz="94660"/>
  </p:normalViewPr>
  <p:slideViewPr>
    <p:cSldViewPr snapToGrid="0" showGuides="1">
      <p:cViewPr varScale="1">
        <p:scale>
          <a:sx n="85" d="100"/>
          <a:sy n="85" d="100"/>
        </p:scale>
        <p:origin x="60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7C6F0-DF53-47D5-90B6-5B908A3FE496}" type="datetimeFigureOut">
              <a:rPr lang="en-US" smtClean="0"/>
              <a:t>11/18/2020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BF5FF-03AB-4B22-893B-E6D5772373CC}" type="slidenum">
              <a:rPr lang="en-US" smtClean="0"/>
              <a:t>‹#›</a:t>
            </a:fld>
            <a:endParaRPr lang="en-US"/>
          </a:p>
        </p:txBody>
      </p:sp>
    </p:spTree>
    <p:extLst>
      <p:ext uri="{BB962C8B-B14F-4D97-AF65-F5344CB8AC3E}">
        <p14:creationId xmlns:p14="http://schemas.microsoft.com/office/powerpoint/2010/main" val="2747022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368945-5B2E-484B-8018-E9A8689F83D3}" type="datetime1">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8112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34F784-2A21-4839-A10E-391D2F2B56A6}" type="datetime1">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80792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3529B8-4908-494F-803B-D5F8AC0DC219}" type="datetime1">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353598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E17564-FFB5-4134-968A-5E255FE4FEDF}" type="datetime1">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63357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F92A76-5971-4C78-9DD9-0D2EDE2535FC}" type="datetime1">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91813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F27EEB-5EFB-440E-869D-F4FFF7D18EFB}" type="datetime1">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62792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48CC42-7EAD-4EED-A2D9-777090D34E5A}" type="datetime1">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27111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13FF76-95D5-4C11-8985-17D206D66EAA}" type="datetime1">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36412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2FF29-2175-432A-89EE-778C1D989457}" type="datetime1">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304569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7470D0-0F70-4DC8-8B72-9B4E8C96D65D}" type="datetime1">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56501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047C38-29A1-40A9-A9BF-90BC8CDA87F5}" type="datetime1">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2882-EE4F-4A41-AA5B-BA907F67A2F9}" type="slidenum">
              <a:rPr lang="en-US" smtClean="0"/>
              <a:t>‹#›</a:t>
            </a:fld>
            <a:endParaRPr lang="en-US"/>
          </a:p>
        </p:txBody>
      </p:sp>
    </p:spTree>
    <p:extLst>
      <p:ext uri="{BB962C8B-B14F-4D97-AF65-F5344CB8AC3E}">
        <p14:creationId xmlns:p14="http://schemas.microsoft.com/office/powerpoint/2010/main" val="122970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9E9BC-7E87-4959-B377-43EF7FF5A010}" type="datetime1">
              <a:rPr lang="en-US" smtClean="0"/>
              <a:t>11/18/2020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42882-EE4F-4A41-AA5B-BA907F67A2F9}" type="slidenum">
              <a:rPr lang="en-US" smtClean="0"/>
              <a:t>‹#›</a:t>
            </a:fld>
            <a:endParaRPr lang="en-US"/>
          </a:p>
        </p:txBody>
      </p:sp>
    </p:spTree>
    <p:extLst>
      <p:ext uri="{BB962C8B-B14F-4D97-AF65-F5344CB8AC3E}">
        <p14:creationId xmlns:p14="http://schemas.microsoft.com/office/powerpoint/2010/main" val="101273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Comic Sans MS"/>
                <a:cs typeface="Comic Sans MS"/>
              </a:rPr>
              <a:t>I Have a Wishing Heart</a:t>
            </a:r>
            <a:endParaRPr lang="en-US" sz="4800" dirty="0"/>
          </a:p>
        </p:txBody>
      </p:sp>
      <p:sp>
        <p:nvSpPr>
          <p:cNvPr id="4" name="Slide Number Placeholder 3"/>
          <p:cNvSpPr>
            <a:spLocks noGrp="1"/>
          </p:cNvSpPr>
          <p:nvPr>
            <p:ph type="sldNum" sz="quarter" idx="12"/>
          </p:nvPr>
        </p:nvSpPr>
        <p:spPr/>
        <p:txBody>
          <a:bodyPr/>
          <a:lstStyle/>
          <a:p>
            <a:fld id="{EFE42882-EE4F-4A41-AA5B-BA907F67A2F9}" type="slidenum">
              <a:rPr lang="en-US" smtClean="0"/>
              <a:t>1</a:t>
            </a:fld>
            <a:endParaRPr lang="en-US"/>
          </a:p>
        </p:txBody>
      </p:sp>
      <p:sp>
        <p:nvSpPr>
          <p:cNvPr id="6" name="TextBox 5"/>
          <p:cNvSpPr txBox="1"/>
          <p:nvPr/>
        </p:nvSpPr>
        <p:spPr>
          <a:xfrm>
            <a:off x="419100" y="6113926"/>
            <a:ext cx="8305800" cy="246221"/>
          </a:xfrm>
          <a:prstGeom prst="rect">
            <a:avLst/>
          </a:prstGeom>
          <a:noFill/>
        </p:spPr>
        <p:txBody>
          <a:bodyPr wrap="square" rtlCol="0">
            <a:spAutoFit/>
          </a:bodyPr>
          <a:lstStyle/>
          <a:p>
            <a:pPr algn="ctr">
              <a:buNone/>
            </a:pPr>
            <a:r>
              <a:rPr lang="en-US" sz="1000" i="1" dirty="0" smtClean="0">
                <a:latin typeface="Comic Sans MS" pitchFamily="66" charset="0"/>
              </a:rPr>
              <a:t>A Social Story</a:t>
            </a:r>
            <a:endParaRPr lang="en-US" sz="1000" i="1" dirty="0">
              <a:latin typeface="Comic Sans MS" pitchFamily="66" charset="0"/>
            </a:endParaRPr>
          </a:p>
        </p:txBody>
      </p:sp>
    </p:spTree>
    <p:extLst>
      <p:ext uri="{BB962C8B-B14F-4D97-AF65-F5344CB8AC3E}">
        <p14:creationId xmlns:p14="http://schemas.microsoft.com/office/powerpoint/2010/main" val="8697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buNone/>
            </a:pPr>
            <a:r>
              <a:rPr lang="en-US" sz="2000" b="1" dirty="0">
                <a:latin typeface="Comic Sans MS" pitchFamily="66" charset="0"/>
              </a:rPr>
              <a:t>I have a wishing heart.</a:t>
            </a:r>
          </a:p>
          <a:p>
            <a:pPr algn="ctr">
              <a:spcBef>
                <a:spcPts val="600"/>
              </a:spcBef>
              <a:buNone/>
            </a:pPr>
            <a:r>
              <a:rPr lang="en-US" sz="2000" b="1" dirty="0">
                <a:latin typeface="Comic Sans MS" pitchFamily="66" charset="0"/>
              </a:rPr>
              <a:t>And whether near or far,</a:t>
            </a:r>
          </a:p>
          <a:p>
            <a:pPr algn="ctr">
              <a:spcBef>
                <a:spcPts val="600"/>
              </a:spcBef>
              <a:buNone/>
            </a:pPr>
            <a:r>
              <a:rPr lang="en-US" sz="2000" b="1" dirty="0">
                <a:latin typeface="Comic Sans MS" pitchFamily="66" charset="0"/>
              </a:rPr>
              <a:t>I wish MY TEACHER well </a:t>
            </a:r>
          </a:p>
          <a:p>
            <a:pPr algn="ctr">
              <a:spcBef>
                <a:spcPts val="600"/>
              </a:spcBef>
              <a:buNone/>
            </a:pPr>
            <a:r>
              <a:rPr lang="en-US" sz="2000" b="1" dirty="0">
                <a:latin typeface="Comic Sans MS" pitchFamily="66" charset="0"/>
              </a:rPr>
              <a:t>Each day we are apart.</a:t>
            </a:r>
            <a:endParaRPr lang="en-US" sz="2000" b="1" dirty="0">
              <a:latin typeface="Comic Sans MS" pitchFamily="66" charset="0"/>
            </a:endParaRPr>
          </a:p>
        </p:txBody>
      </p:sp>
      <p:sp>
        <p:nvSpPr>
          <p:cNvPr id="4" name="Slide Number Placeholder 3"/>
          <p:cNvSpPr>
            <a:spLocks noGrp="1"/>
          </p:cNvSpPr>
          <p:nvPr>
            <p:ph type="sldNum" sz="quarter" idx="12"/>
          </p:nvPr>
        </p:nvSpPr>
        <p:spPr/>
        <p:txBody>
          <a:bodyPr/>
          <a:lstStyle/>
          <a:p>
            <a:fld id="{EFE42882-EE4F-4A41-AA5B-BA907F67A2F9}" type="slidenum">
              <a:rPr lang="en-US" smtClean="0"/>
              <a:t>2</a:t>
            </a:fld>
            <a:endParaRPr lang="en-US"/>
          </a:p>
        </p:txBody>
      </p:sp>
      <p:sp>
        <p:nvSpPr>
          <p:cNvPr id="5" name="TextBox 4"/>
          <p:cNvSpPr txBox="1"/>
          <p:nvPr/>
        </p:nvSpPr>
        <p:spPr>
          <a:xfrm>
            <a:off x="419100" y="6113926"/>
            <a:ext cx="8305800" cy="246221"/>
          </a:xfrm>
          <a:prstGeom prst="rect">
            <a:avLst/>
          </a:prstGeom>
          <a:noFill/>
        </p:spPr>
        <p:txBody>
          <a:bodyPr wrap="square" rtlCol="0">
            <a:spAutoFit/>
          </a:bodyPr>
          <a:lstStyle/>
          <a:p>
            <a:pPr algn="ctr">
              <a:buNone/>
            </a:pPr>
            <a:r>
              <a:rPr lang="en-US" sz="1000" i="1" dirty="0" smtClean="0">
                <a:latin typeface="Comic Sans MS" pitchFamily="66" charset="0"/>
              </a:rPr>
              <a:t>(</a:t>
            </a:r>
            <a:r>
              <a:rPr lang="en-US" sz="1000" i="1" dirty="0" smtClean="0">
                <a:latin typeface="Comic Sans MS" pitchFamily="66" charset="0"/>
              </a:rPr>
              <a:t>While reading this page, gently massage pinky of child’s hand)</a:t>
            </a:r>
            <a:endParaRPr lang="en-US" sz="1000" i="1" dirty="0">
              <a:latin typeface="Comic Sans MS" pitchFamily="66" charset="0"/>
            </a:endParaRPr>
          </a:p>
        </p:txBody>
      </p:sp>
    </p:spTree>
    <p:extLst>
      <p:ext uri="{BB962C8B-B14F-4D97-AF65-F5344CB8AC3E}">
        <p14:creationId xmlns:p14="http://schemas.microsoft.com/office/powerpoint/2010/main" val="370328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buNone/>
            </a:pPr>
            <a:r>
              <a:rPr lang="en-US" sz="2000" b="1" dirty="0">
                <a:latin typeface="Comic Sans MS" pitchFamily="66" charset="0"/>
              </a:rPr>
              <a:t>My teacher has a wishing heart.</a:t>
            </a:r>
          </a:p>
          <a:p>
            <a:pPr algn="ctr">
              <a:spcBef>
                <a:spcPts val="600"/>
              </a:spcBef>
              <a:buNone/>
            </a:pPr>
            <a:r>
              <a:rPr lang="en-US" sz="2000" b="1" dirty="0">
                <a:latin typeface="Comic Sans MS" pitchFamily="66" charset="0"/>
              </a:rPr>
              <a:t>And whether near or far,</a:t>
            </a:r>
          </a:p>
          <a:p>
            <a:pPr algn="ctr">
              <a:spcBef>
                <a:spcPts val="600"/>
              </a:spcBef>
              <a:buNone/>
            </a:pPr>
            <a:r>
              <a:rPr lang="en-US" sz="2000" b="1" dirty="0">
                <a:latin typeface="Comic Sans MS" pitchFamily="66" charset="0"/>
              </a:rPr>
              <a:t>My teacher wishes ME well </a:t>
            </a:r>
          </a:p>
          <a:p>
            <a:pPr algn="ctr">
              <a:spcBef>
                <a:spcPts val="600"/>
              </a:spcBef>
              <a:buNone/>
            </a:pPr>
            <a:r>
              <a:rPr lang="en-US" sz="2000" b="1" dirty="0">
                <a:latin typeface="Comic Sans MS" pitchFamily="66" charset="0"/>
              </a:rPr>
              <a:t>Each day we are apart.</a:t>
            </a:r>
          </a:p>
        </p:txBody>
      </p:sp>
      <p:sp>
        <p:nvSpPr>
          <p:cNvPr id="4" name="Slide Number Placeholder 3"/>
          <p:cNvSpPr>
            <a:spLocks noGrp="1"/>
          </p:cNvSpPr>
          <p:nvPr>
            <p:ph type="sldNum" sz="quarter" idx="12"/>
          </p:nvPr>
        </p:nvSpPr>
        <p:spPr/>
        <p:txBody>
          <a:bodyPr/>
          <a:lstStyle/>
          <a:p>
            <a:fld id="{EFE42882-EE4F-4A41-AA5B-BA907F67A2F9}" type="slidenum">
              <a:rPr lang="en-US" smtClean="0"/>
              <a:t>3</a:t>
            </a:fld>
            <a:endParaRPr lang="en-US"/>
          </a:p>
        </p:txBody>
      </p:sp>
      <p:sp>
        <p:nvSpPr>
          <p:cNvPr id="5" name="TextBox 4"/>
          <p:cNvSpPr txBox="1"/>
          <p:nvPr/>
        </p:nvSpPr>
        <p:spPr>
          <a:xfrm>
            <a:off x="419100" y="6113926"/>
            <a:ext cx="8305800" cy="246221"/>
          </a:xfrm>
          <a:prstGeom prst="rect">
            <a:avLst/>
          </a:prstGeom>
          <a:noFill/>
        </p:spPr>
        <p:txBody>
          <a:bodyPr wrap="square" rtlCol="0">
            <a:spAutoFit/>
          </a:bodyPr>
          <a:lstStyle/>
          <a:p>
            <a:pPr algn="ctr">
              <a:buNone/>
            </a:pPr>
            <a:r>
              <a:rPr lang="en-US" sz="1000" i="1" dirty="0" smtClean="0">
                <a:latin typeface="Comic Sans MS" pitchFamily="66" charset="0"/>
              </a:rPr>
              <a:t>(</a:t>
            </a:r>
            <a:r>
              <a:rPr lang="en-US" sz="1000" i="1" dirty="0" smtClean="0">
                <a:latin typeface="Comic Sans MS" pitchFamily="66" charset="0"/>
              </a:rPr>
              <a:t>While reading this page, </a:t>
            </a:r>
            <a:r>
              <a:rPr lang="en-US" sz="1000" i="1" dirty="0">
                <a:latin typeface="Comic Sans MS" pitchFamily="66" charset="0"/>
              </a:rPr>
              <a:t>gently massage child’s ring </a:t>
            </a:r>
            <a:r>
              <a:rPr lang="en-US" sz="1000" i="1" dirty="0" smtClean="0">
                <a:latin typeface="Comic Sans MS" pitchFamily="66" charset="0"/>
              </a:rPr>
              <a:t>finger.)</a:t>
            </a:r>
            <a:endParaRPr lang="en-US" sz="1000" i="1" dirty="0">
              <a:latin typeface="Comic Sans MS" pitchFamily="66" charset="0"/>
            </a:endParaRPr>
          </a:p>
        </p:txBody>
      </p:sp>
    </p:spTree>
    <p:extLst>
      <p:ext uri="{BB962C8B-B14F-4D97-AF65-F5344CB8AC3E}">
        <p14:creationId xmlns:p14="http://schemas.microsoft.com/office/powerpoint/2010/main" val="1165424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buNone/>
            </a:pPr>
            <a:r>
              <a:rPr lang="en-US" sz="2000" b="1" dirty="0">
                <a:latin typeface="Comic Sans MS" pitchFamily="66" charset="0"/>
              </a:rPr>
              <a:t>I have a wishing heart.</a:t>
            </a:r>
          </a:p>
          <a:p>
            <a:pPr algn="ctr">
              <a:spcBef>
                <a:spcPts val="600"/>
              </a:spcBef>
              <a:buNone/>
            </a:pPr>
            <a:r>
              <a:rPr lang="en-US" sz="2000" b="1" dirty="0">
                <a:latin typeface="Comic Sans MS" pitchFamily="66" charset="0"/>
              </a:rPr>
              <a:t>And whether near or far,</a:t>
            </a:r>
          </a:p>
          <a:p>
            <a:pPr algn="ctr">
              <a:spcBef>
                <a:spcPts val="600"/>
              </a:spcBef>
              <a:buNone/>
            </a:pPr>
            <a:r>
              <a:rPr lang="en-US" sz="2000" b="1" dirty="0">
                <a:latin typeface="Comic Sans MS" pitchFamily="66" charset="0"/>
              </a:rPr>
              <a:t>I wish MY FRIENDS well </a:t>
            </a:r>
          </a:p>
          <a:p>
            <a:pPr algn="ctr">
              <a:spcBef>
                <a:spcPts val="600"/>
              </a:spcBef>
              <a:buNone/>
            </a:pPr>
            <a:r>
              <a:rPr lang="en-US" sz="2000" b="1" dirty="0">
                <a:latin typeface="Comic Sans MS" pitchFamily="66" charset="0"/>
              </a:rPr>
              <a:t>Each day we are apart.</a:t>
            </a:r>
          </a:p>
        </p:txBody>
      </p:sp>
      <p:sp>
        <p:nvSpPr>
          <p:cNvPr id="4" name="Slide Number Placeholder 3"/>
          <p:cNvSpPr>
            <a:spLocks noGrp="1"/>
          </p:cNvSpPr>
          <p:nvPr>
            <p:ph type="sldNum" sz="quarter" idx="12"/>
          </p:nvPr>
        </p:nvSpPr>
        <p:spPr/>
        <p:txBody>
          <a:bodyPr/>
          <a:lstStyle/>
          <a:p>
            <a:fld id="{EFE42882-EE4F-4A41-AA5B-BA907F67A2F9}" type="slidenum">
              <a:rPr lang="en-US" smtClean="0"/>
              <a:t>4</a:t>
            </a:fld>
            <a:endParaRPr lang="en-US"/>
          </a:p>
        </p:txBody>
      </p:sp>
      <p:sp>
        <p:nvSpPr>
          <p:cNvPr id="5" name="TextBox 4"/>
          <p:cNvSpPr txBox="1"/>
          <p:nvPr/>
        </p:nvSpPr>
        <p:spPr>
          <a:xfrm>
            <a:off x="419100" y="6113926"/>
            <a:ext cx="8305800" cy="246221"/>
          </a:xfrm>
          <a:prstGeom prst="rect">
            <a:avLst/>
          </a:prstGeom>
          <a:noFill/>
        </p:spPr>
        <p:txBody>
          <a:bodyPr wrap="square" rtlCol="0">
            <a:spAutoFit/>
          </a:bodyPr>
          <a:lstStyle/>
          <a:p>
            <a:pPr algn="ctr">
              <a:buNone/>
            </a:pPr>
            <a:r>
              <a:rPr lang="en-US" sz="1000" i="1" dirty="0" smtClean="0">
                <a:latin typeface="Comic Sans MS" pitchFamily="66" charset="0"/>
              </a:rPr>
              <a:t>(</a:t>
            </a:r>
            <a:r>
              <a:rPr lang="en-US" sz="1000" i="1" dirty="0">
                <a:latin typeface="Comic Sans MS" pitchFamily="66" charset="0"/>
              </a:rPr>
              <a:t>While reading this page, gently massage child’s middle finger.)</a:t>
            </a:r>
            <a:endParaRPr lang="en-US" sz="1000" i="1" dirty="0">
              <a:latin typeface="Comic Sans MS" pitchFamily="66" charset="0"/>
            </a:endParaRPr>
          </a:p>
        </p:txBody>
      </p:sp>
    </p:spTree>
    <p:extLst>
      <p:ext uri="{BB962C8B-B14F-4D97-AF65-F5344CB8AC3E}">
        <p14:creationId xmlns:p14="http://schemas.microsoft.com/office/powerpoint/2010/main" val="42934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buNone/>
            </a:pPr>
            <a:r>
              <a:rPr lang="en-US" sz="2000" b="1" dirty="0">
                <a:latin typeface="Comic Sans MS" pitchFamily="66" charset="0"/>
              </a:rPr>
              <a:t>My friends have a wishing heart.</a:t>
            </a:r>
          </a:p>
          <a:p>
            <a:pPr algn="ctr">
              <a:spcBef>
                <a:spcPts val="600"/>
              </a:spcBef>
              <a:buNone/>
            </a:pPr>
            <a:r>
              <a:rPr lang="en-US" sz="2000" b="1" dirty="0">
                <a:latin typeface="Comic Sans MS" pitchFamily="66" charset="0"/>
              </a:rPr>
              <a:t>And whether near or far,</a:t>
            </a:r>
          </a:p>
          <a:p>
            <a:pPr algn="ctr">
              <a:spcBef>
                <a:spcPts val="600"/>
              </a:spcBef>
              <a:buNone/>
            </a:pPr>
            <a:r>
              <a:rPr lang="en-US" sz="2000" b="1" dirty="0">
                <a:latin typeface="Comic Sans MS" pitchFamily="66" charset="0"/>
              </a:rPr>
              <a:t>My friends wish ME well</a:t>
            </a:r>
          </a:p>
          <a:p>
            <a:pPr algn="ctr">
              <a:spcBef>
                <a:spcPts val="600"/>
              </a:spcBef>
              <a:buNone/>
            </a:pPr>
            <a:r>
              <a:rPr lang="en-US" sz="2000" b="1" dirty="0">
                <a:latin typeface="Comic Sans MS" pitchFamily="66" charset="0"/>
              </a:rPr>
              <a:t>Each day we are apart.</a:t>
            </a:r>
          </a:p>
        </p:txBody>
      </p:sp>
      <p:sp>
        <p:nvSpPr>
          <p:cNvPr id="4" name="Slide Number Placeholder 3"/>
          <p:cNvSpPr>
            <a:spLocks noGrp="1"/>
          </p:cNvSpPr>
          <p:nvPr>
            <p:ph type="sldNum" sz="quarter" idx="12"/>
          </p:nvPr>
        </p:nvSpPr>
        <p:spPr/>
        <p:txBody>
          <a:bodyPr/>
          <a:lstStyle/>
          <a:p>
            <a:fld id="{EFE42882-EE4F-4A41-AA5B-BA907F67A2F9}" type="slidenum">
              <a:rPr lang="en-US" smtClean="0"/>
              <a:t>5</a:t>
            </a:fld>
            <a:endParaRPr lang="en-US"/>
          </a:p>
        </p:txBody>
      </p:sp>
      <p:sp>
        <p:nvSpPr>
          <p:cNvPr id="5" name="TextBox 4"/>
          <p:cNvSpPr txBox="1"/>
          <p:nvPr/>
        </p:nvSpPr>
        <p:spPr>
          <a:xfrm>
            <a:off x="419100" y="6113926"/>
            <a:ext cx="8305800" cy="246221"/>
          </a:xfrm>
          <a:prstGeom prst="rect">
            <a:avLst/>
          </a:prstGeom>
          <a:noFill/>
        </p:spPr>
        <p:txBody>
          <a:bodyPr wrap="square" rtlCol="0">
            <a:spAutoFit/>
          </a:bodyPr>
          <a:lstStyle/>
          <a:p>
            <a:pPr algn="ctr">
              <a:buNone/>
            </a:pPr>
            <a:r>
              <a:rPr lang="en-US" sz="1000" i="1" dirty="0" smtClean="0">
                <a:latin typeface="Comic Sans MS" pitchFamily="66" charset="0"/>
              </a:rPr>
              <a:t>(</a:t>
            </a:r>
            <a:r>
              <a:rPr lang="en-US" sz="1000" i="1" dirty="0">
                <a:latin typeface="Comic Sans MS" pitchFamily="66" charset="0"/>
              </a:rPr>
              <a:t>While reading this page, gently massage child’s index finger.)</a:t>
            </a:r>
          </a:p>
        </p:txBody>
      </p:sp>
    </p:spTree>
    <p:extLst>
      <p:ext uri="{BB962C8B-B14F-4D97-AF65-F5344CB8AC3E}">
        <p14:creationId xmlns:p14="http://schemas.microsoft.com/office/powerpoint/2010/main" val="320837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a:off x="829582" y="327449"/>
            <a:ext cx="7484836" cy="5535469"/>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wrap="none" lIns="91440" tIns="0" bIns="274320" rtlCol="0" anchor="ctr"/>
          <a:lstStyle/>
          <a:p>
            <a:pPr algn="ctr">
              <a:spcBef>
                <a:spcPts val="600"/>
              </a:spcBef>
              <a:buNone/>
            </a:pPr>
            <a:r>
              <a:rPr lang="en-US" sz="2000" b="1" dirty="0">
                <a:latin typeface="Comic Sans MS" pitchFamily="66" charset="0"/>
              </a:rPr>
              <a:t>Our wishing hearts tuck </a:t>
            </a:r>
            <a:r>
              <a:rPr lang="en-US" sz="2000" b="1" dirty="0" smtClean="0">
                <a:latin typeface="Comic Sans MS" pitchFamily="66" charset="0"/>
              </a:rPr>
              <a:t>in,</a:t>
            </a:r>
          </a:p>
          <a:p>
            <a:pPr algn="ctr">
              <a:spcBef>
                <a:spcPts val="600"/>
              </a:spcBef>
              <a:buNone/>
            </a:pPr>
            <a:r>
              <a:rPr lang="en-US" sz="2000" b="1" dirty="0" smtClean="0">
                <a:latin typeface="Comic Sans MS" pitchFamily="66" charset="0"/>
              </a:rPr>
              <a:t>Our </a:t>
            </a:r>
            <a:r>
              <a:rPr lang="en-US" sz="2000" b="1" dirty="0">
                <a:latin typeface="Comic Sans MS" pitchFamily="66" charset="0"/>
              </a:rPr>
              <a:t>wishing hearts snuggle </a:t>
            </a:r>
            <a:r>
              <a:rPr lang="en-US" sz="2000" b="1" dirty="0" smtClean="0">
                <a:latin typeface="Comic Sans MS" pitchFamily="66" charset="0"/>
              </a:rPr>
              <a:t>tight.</a:t>
            </a:r>
          </a:p>
          <a:p>
            <a:pPr algn="ctr">
              <a:spcBef>
                <a:spcPts val="600"/>
              </a:spcBef>
              <a:buNone/>
            </a:pPr>
            <a:r>
              <a:rPr lang="en-US" sz="2000" b="1" dirty="0" smtClean="0">
                <a:latin typeface="Comic Sans MS" pitchFamily="66" charset="0"/>
              </a:rPr>
              <a:t>Our </a:t>
            </a:r>
            <a:r>
              <a:rPr lang="en-US" sz="2000" b="1" dirty="0">
                <a:latin typeface="Comic Sans MS" pitchFamily="66" charset="0"/>
              </a:rPr>
              <a:t>wishing hearts are wishing us </a:t>
            </a:r>
            <a:r>
              <a:rPr lang="en-US" sz="2000" b="1" dirty="0" smtClean="0">
                <a:latin typeface="Comic Sans MS" pitchFamily="66" charset="0"/>
              </a:rPr>
              <a:t>well,</a:t>
            </a:r>
          </a:p>
          <a:p>
            <a:pPr algn="ctr">
              <a:spcBef>
                <a:spcPts val="600"/>
              </a:spcBef>
              <a:buNone/>
            </a:pPr>
            <a:r>
              <a:rPr lang="en-US" sz="2000" b="1" dirty="0" smtClean="0">
                <a:latin typeface="Comic Sans MS" pitchFamily="66" charset="0"/>
              </a:rPr>
              <a:t>All </a:t>
            </a:r>
            <a:r>
              <a:rPr lang="en-US" sz="2000" b="1" dirty="0">
                <a:latin typeface="Comic Sans MS" pitchFamily="66" charset="0"/>
              </a:rPr>
              <a:t>through the day and all through the night</a:t>
            </a:r>
            <a:r>
              <a:rPr lang="en-US" sz="2000" b="1" dirty="0" smtClean="0">
                <a:latin typeface="Comic Sans MS" pitchFamily="66" charset="0"/>
              </a:rPr>
              <a:t>.</a:t>
            </a:r>
            <a:endParaRPr lang="en-US" sz="2800" b="1" dirty="0">
              <a:latin typeface="Comic Sans MS" pitchFamily="66" charset="0"/>
            </a:endParaRPr>
          </a:p>
        </p:txBody>
      </p:sp>
      <p:sp>
        <p:nvSpPr>
          <p:cNvPr id="4" name="Slide Number Placeholder 3"/>
          <p:cNvSpPr>
            <a:spLocks noGrp="1"/>
          </p:cNvSpPr>
          <p:nvPr>
            <p:ph type="sldNum" sz="quarter" idx="12"/>
          </p:nvPr>
        </p:nvSpPr>
        <p:spPr/>
        <p:txBody>
          <a:bodyPr/>
          <a:lstStyle/>
          <a:p>
            <a:fld id="{EFE42882-EE4F-4A41-AA5B-BA907F67A2F9}" type="slidenum">
              <a:rPr lang="en-US" smtClean="0"/>
              <a:t>6</a:t>
            </a:fld>
            <a:endParaRPr lang="en-US"/>
          </a:p>
        </p:txBody>
      </p:sp>
      <p:sp>
        <p:nvSpPr>
          <p:cNvPr id="5" name="TextBox 4"/>
          <p:cNvSpPr txBox="1"/>
          <p:nvPr/>
        </p:nvSpPr>
        <p:spPr>
          <a:xfrm>
            <a:off x="419100" y="6113926"/>
            <a:ext cx="8305800" cy="400110"/>
          </a:xfrm>
          <a:prstGeom prst="rect">
            <a:avLst/>
          </a:prstGeom>
          <a:noFill/>
        </p:spPr>
        <p:txBody>
          <a:bodyPr wrap="square" rtlCol="0">
            <a:spAutoFit/>
          </a:bodyPr>
          <a:lstStyle/>
          <a:p>
            <a:pPr algn="ctr">
              <a:buNone/>
            </a:pPr>
            <a:r>
              <a:rPr lang="en-US" sz="1000" i="1" dirty="0" smtClean="0">
                <a:latin typeface="Comic Sans MS" pitchFamily="66" charset="0"/>
              </a:rPr>
              <a:t>(</a:t>
            </a:r>
            <a:r>
              <a:rPr lang="en-US" sz="1000" i="1" dirty="0">
                <a:latin typeface="Comic Sans MS" pitchFamily="66" charset="0"/>
              </a:rPr>
              <a:t>While reading this page, gently massage thumb and tuck it into palm with first line. With second line, fold fingers over the thumb. Gently cradle and rock child’s hand in yours. On fourth line, hold child’s hand and give it a kiss.)</a:t>
            </a:r>
          </a:p>
        </p:txBody>
      </p:sp>
    </p:spTree>
    <p:extLst>
      <p:ext uri="{BB962C8B-B14F-4D97-AF65-F5344CB8AC3E}">
        <p14:creationId xmlns:p14="http://schemas.microsoft.com/office/powerpoint/2010/main" val="301097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FE42882-EE4F-4A41-AA5B-BA907F67A2F9}" type="slidenum">
              <a:rPr lang="en-US" smtClean="0"/>
              <a:t>7</a:t>
            </a:fld>
            <a:endParaRPr lang="en-US"/>
          </a:p>
        </p:txBody>
      </p:sp>
      <p:sp>
        <p:nvSpPr>
          <p:cNvPr id="6" name="Rectangle 5"/>
          <p:cNvSpPr/>
          <p:nvPr/>
        </p:nvSpPr>
        <p:spPr>
          <a:xfrm>
            <a:off x="425450" y="803564"/>
            <a:ext cx="8293100" cy="2031325"/>
          </a:xfrm>
          <a:prstGeom prst="rect">
            <a:avLst/>
          </a:prstGeom>
        </p:spPr>
        <p:txBody>
          <a:bodyPr wrap="square">
            <a:spAutoFit/>
          </a:bodyPr>
          <a:lstStyle/>
          <a:p>
            <a:pPr algn="ctr"/>
            <a:r>
              <a:rPr lang="en-US" dirty="0">
                <a:latin typeface="Comic Sans MS" panose="030F0702030302020204" pitchFamily="66" charset="0"/>
              </a:rPr>
              <a:t>During times of uncertainty, it’s helpful to remember that children may be experiencing the same fears or anxieties that we are experiencing as adults.  Children’s social emotional </a:t>
            </a:r>
            <a:r>
              <a:rPr lang="en-US" dirty="0" smtClean="0">
                <a:latin typeface="Comic Sans MS" panose="030F0702030302020204" pitchFamily="66" charset="0"/>
              </a:rPr>
              <a:t>well being </a:t>
            </a:r>
            <a:r>
              <a:rPr lang="en-US" dirty="0">
                <a:latin typeface="Comic Sans MS" panose="030F0702030302020204" pitchFamily="66" charset="0"/>
              </a:rPr>
              <a:t>can be supported by social story books and playful connecting games. These nurturing activities can help children feel safe and strengthen relationships. We hope this book provides you and the children in your care some comfort when you are together, as well as when you are apart. </a:t>
            </a:r>
            <a:endParaRPr lang="en-US" dirty="0"/>
          </a:p>
        </p:txBody>
      </p:sp>
      <p:pic>
        <p:nvPicPr>
          <p:cNvPr id="2" name="Picture 1"/>
          <p:cNvPicPr>
            <a:picLocks noChangeAspect="1"/>
          </p:cNvPicPr>
          <p:nvPr/>
        </p:nvPicPr>
        <p:blipFill>
          <a:blip r:embed="rId2"/>
          <a:stretch>
            <a:fillRect/>
          </a:stretch>
        </p:blipFill>
        <p:spPr>
          <a:xfrm>
            <a:off x="766098" y="3879273"/>
            <a:ext cx="3549577" cy="2820246"/>
          </a:xfrm>
          <a:prstGeom prst="rect">
            <a:avLst/>
          </a:prstGeom>
        </p:spPr>
      </p:pic>
      <p:sp>
        <p:nvSpPr>
          <p:cNvPr id="3" name="TextBox 2"/>
          <p:cNvSpPr txBox="1"/>
          <p:nvPr/>
        </p:nvSpPr>
        <p:spPr>
          <a:xfrm>
            <a:off x="5361709" y="3879273"/>
            <a:ext cx="2854338" cy="2308324"/>
          </a:xfrm>
          <a:prstGeom prst="rect">
            <a:avLst/>
          </a:prstGeom>
          <a:noFill/>
        </p:spPr>
        <p:txBody>
          <a:bodyPr wrap="square" rtlCol="0">
            <a:spAutoFit/>
          </a:bodyPr>
          <a:lstStyle/>
          <a:p>
            <a:r>
              <a:rPr lang="en-US" sz="2400" b="1" dirty="0" smtClean="0">
                <a:latin typeface="Comic Sans MS" panose="030F0702030302020204" pitchFamily="66" charset="0"/>
              </a:rPr>
              <a:t>S</a:t>
            </a:r>
            <a:r>
              <a:rPr lang="en-US" sz="2400" dirty="0" smtClean="0">
                <a:latin typeface="Comic Sans MS" panose="030F0702030302020204" pitchFamily="66" charset="0"/>
              </a:rPr>
              <a:t>mile</a:t>
            </a:r>
          </a:p>
          <a:p>
            <a:r>
              <a:rPr lang="en-US" sz="2400" b="1" dirty="0" smtClean="0">
                <a:latin typeface="Comic Sans MS" panose="030F0702030302020204" pitchFamily="66" charset="0"/>
              </a:rPr>
              <a:t>T</a:t>
            </a:r>
            <a:r>
              <a:rPr lang="en-US" sz="2400" dirty="0" smtClean="0">
                <a:latin typeface="Comic Sans MS" panose="030F0702030302020204" pitchFamily="66" charset="0"/>
              </a:rPr>
              <a:t>ake a Breath</a:t>
            </a:r>
          </a:p>
          <a:p>
            <a:r>
              <a:rPr lang="en-US" sz="2400" b="1" dirty="0" smtClean="0">
                <a:latin typeface="Comic Sans MS" panose="030F0702030302020204" pitchFamily="66" charset="0"/>
              </a:rPr>
              <a:t>A</a:t>
            </a:r>
            <a:r>
              <a:rPr lang="en-US" sz="2400" dirty="0" smtClean="0">
                <a:latin typeface="Comic Sans MS" panose="030F0702030302020204" pitchFamily="66" charset="0"/>
              </a:rPr>
              <a:t>nd</a:t>
            </a:r>
          </a:p>
          <a:p>
            <a:r>
              <a:rPr lang="en-US" sz="2400" b="1" dirty="0" smtClean="0">
                <a:latin typeface="Comic Sans MS" panose="030F0702030302020204" pitchFamily="66" charset="0"/>
              </a:rPr>
              <a:t>R</a:t>
            </a:r>
            <a:r>
              <a:rPr lang="en-US" sz="2400" dirty="0" smtClean="0">
                <a:latin typeface="Comic Sans MS" panose="030F0702030302020204" pitchFamily="66" charset="0"/>
              </a:rPr>
              <a:t>elax!</a:t>
            </a:r>
          </a:p>
          <a:p>
            <a:endParaRPr lang="en-US" sz="2400" dirty="0" smtClean="0">
              <a:latin typeface="Comic Sans MS" panose="030F0702030302020204" pitchFamily="66" charset="0"/>
            </a:endParaRPr>
          </a:p>
          <a:p>
            <a:r>
              <a:rPr lang="en-US" sz="2400" b="1" dirty="0" smtClean="0">
                <a:latin typeface="Comic Sans MS" panose="030F0702030302020204" pitchFamily="66" charset="0"/>
              </a:rPr>
              <a:t>Y</a:t>
            </a:r>
            <a:r>
              <a:rPr lang="en-US" sz="2400" dirty="0" smtClean="0">
                <a:latin typeface="Comic Sans MS" panose="030F0702030302020204" pitchFamily="66" charset="0"/>
              </a:rPr>
              <a:t>ou’ve got this!</a:t>
            </a:r>
            <a:endParaRPr lang="en-US" sz="2400" dirty="0">
              <a:latin typeface="Comic Sans MS" panose="030F0702030302020204" pitchFamily="66" charset="0"/>
            </a:endParaRPr>
          </a:p>
        </p:txBody>
      </p:sp>
    </p:spTree>
    <p:extLst>
      <p:ext uri="{BB962C8B-B14F-4D97-AF65-F5344CB8AC3E}">
        <p14:creationId xmlns:p14="http://schemas.microsoft.com/office/powerpoint/2010/main" val="2638188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omic Sans MS" panose="030F0702030302020204" pitchFamily="66" charset="0"/>
              </a:rPr>
              <a:t>How Parents Can Help</a:t>
            </a:r>
            <a:endParaRPr lang="en-US" sz="4000" b="1" dirty="0">
              <a:latin typeface="Comic Sans MS" panose="030F0702030302020204" pitchFamily="66" charset="0"/>
            </a:endParaRPr>
          </a:p>
        </p:txBody>
      </p:sp>
      <p:sp>
        <p:nvSpPr>
          <p:cNvPr id="4" name="Content Placeholder 3"/>
          <p:cNvSpPr>
            <a:spLocks noGrp="1"/>
          </p:cNvSpPr>
          <p:nvPr>
            <p:ph sz="half" idx="1"/>
          </p:nvPr>
        </p:nvSpPr>
        <p:spPr>
          <a:xfrm>
            <a:off x="628650" y="1690689"/>
            <a:ext cx="3886200" cy="4351338"/>
          </a:xfrm>
        </p:spPr>
        <p:txBody>
          <a:bodyPr>
            <a:normAutofit/>
          </a:bodyPr>
          <a:lstStyle/>
          <a:p>
            <a:pPr lvl="1"/>
            <a:r>
              <a:rPr lang="en-US" sz="1200" dirty="0" smtClean="0"/>
              <a:t>Your child’s teacher has been reading this book to your child and the other children that make up your child’s school family</a:t>
            </a:r>
            <a:r>
              <a:rPr lang="en-US" sz="1200" smtClean="0"/>
              <a:t>.  </a:t>
            </a:r>
            <a:endParaRPr lang="en-US" sz="1200" dirty="0" smtClean="0"/>
          </a:p>
          <a:p>
            <a:pPr lvl="1"/>
            <a:r>
              <a:rPr lang="en-US" sz="1200" dirty="0"/>
              <a:t>We hope you enjoy experiencing the meaningful relationship your child has with their school family when you read this </a:t>
            </a:r>
            <a:r>
              <a:rPr lang="en-US" sz="1200" dirty="0" smtClean="0"/>
              <a:t>story with your child.</a:t>
            </a:r>
            <a:endParaRPr lang="en-US" sz="1200" dirty="0"/>
          </a:p>
          <a:p>
            <a:pPr lvl="1"/>
            <a:r>
              <a:rPr lang="en-US" sz="1200" dirty="0" smtClean="0"/>
              <a:t>While reading, add the motions as noted to further enrich the connecting moment with your child.</a:t>
            </a:r>
          </a:p>
          <a:p>
            <a:pPr lvl="1"/>
            <a:r>
              <a:rPr lang="en-US" sz="1200" dirty="0" smtClean="0"/>
              <a:t>For a variation, add the names of family members to the Wishing Heart story.</a:t>
            </a:r>
          </a:p>
          <a:p>
            <a:pPr lvl="1"/>
            <a:r>
              <a:rPr lang="en-US" sz="1200" dirty="0" smtClean="0"/>
              <a:t>Connecting moments that include eye contact, playfulness, presence, and gentle, appropriate touch strengthen relationships, increase willingness and cooperation, and build impulse control.</a:t>
            </a:r>
          </a:p>
          <a:p>
            <a:pPr lvl="1"/>
            <a:r>
              <a:rPr lang="en-US" sz="1200" dirty="0" smtClean="0"/>
              <a:t>See an example of this social story at the Conscious Discipline in Arkansas YouTube page.</a:t>
            </a:r>
          </a:p>
          <a:p>
            <a:pPr marL="457200" lvl="1" indent="0">
              <a:buNone/>
            </a:pPr>
            <a:endParaRPr lang="en-US" sz="1000" dirty="0" smtClean="0"/>
          </a:p>
          <a:p>
            <a:endParaRPr lang="en-US" sz="1200" dirty="0"/>
          </a:p>
        </p:txBody>
      </p:sp>
      <p:sp>
        <p:nvSpPr>
          <p:cNvPr id="5" name="Content Placeholder 4"/>
          <p:cNvSpPr>
            <a:spLocks noGrp="1"/>
          </p:cNvSpPr>
          <p:nvPr>
            <p:ph sz="half" idx="2"/>
          </p:nvPr>
        </p:nvSpPr>
        <p:spPr>
          <a:xfrm>
            <a:off x="4629150" y="1639888"/>
            <a:ext cx="3886200" cy="4351338"/>
          </a:xfrm>
        </p:spPr>
        <p:txBody>
          <a:bodyPr>
            <a:normAutofit/>
          </a:bodyPr>
          <a:lstStyle/>
          <a:p>
            <a:pPr marL="0" indent="0">
              <a:buNone/>
            </a:pPr>
            <a:r>
              <a:rPr lang="en-US" sz="1200" b="1" dirty="0" smtClean="0">
                <a:latin typeface="Calibri" panose="020F0502020204030204" pitchFamily="34" charset="0"/>
                <a:cs typeface="Calibri" panose="020F0502020204030204" pitchFamily="34" charset="0"/>
              </a:rPr>
              <a:t>Other </a:t>
            </a:r>
            <a:r>
              <a:rPr lang="en-US" sz="1200" b="1" dirty="0" smtClean="0">
                <a:latin typeface="Calibri" panose="020F0502020204030204" pitchFamily="34" charset="0"/>
                <a:cs typeface="Calibri" panose="020F0502020204030204" pitchFamily="34" charset="0"/>
              </a:rPr>
              <a:t>Ways to Help:</a:t>
            </a:r>
          </a:p>
          <a:p>
            <a:pPr lvl="1"/>
            <a:r>
              <a:rPr lang="en-US" sz="1200" dirty="0" smtClean="0">
                <a:latin typeface="Calibri" panose="020F0502020204030204" pitchFamily="34" charset="0"/>
                <a:cs typeface="Calibri" panose="020F0502020204030204" pitchFamily="34" charset="0"/>
              </a:rPr>
              <a:t>Have consistent bed times and help your child get the proper amount of sleep every night.</a:t>
            </a:r>
          </a:p>
          <a:p>
            <a:pPr lvl="1"/>
            <a:r>
              <a:rPr lang="en-US" sz="1200" dirty="0" smtClean="0">
                <a:latin typeface="Calibri" panose="020F0502020204030204" pitchFamily="34" charset="0"/>
                <a:cs typeface="Calibri" panose="020F0502020204030204" pitchFamily="34" charset="0"/>
              </a:rPr>
              <a:t>Establish routines for the day and take pictures of your child’s new routine at home, placing the pictures where your child can see them daily.</a:t>
            </a:r>
          </a:p>
          <a:p>
            <a:pPr lvl="1"/>
            <a:r>
              <a:rPr lang="en-US" sz="1200" dirty="0" smtClean="0">
                <a:latin typeface="Calibri" panose="020F0502020204030204" pitchFamily="34" charset="0"/>
                <a:cs typeface="Calibri" panose="020F0502020204030204" pitchFamily="34" charset="0"/>
              </a:rPr>
              <a:t>Be a STAR when you feel stressed.</a:t>
            </a:r>
          </a:p>
          <a:p>
            <a:pPr lvl="1"/>
            <a:r>
              <a:rPr lang="en-US" sz="1200" dirty="0" smtClean="0">
                <a:latin typeface="Calibri" panose="020F0502020204030204" pitchFamily="34" charset="0"/>
                <a:cs typeface="Calibri" panose="020F0502020204030204" pitchFamily="34" charset="0"/>
              </a:rPr>
              <a:t>Practice STAR with your child throughout the day.</a:t>
            </a:r>
          </a:p>
          <a:p>
            <a:pPr lvl="1"/>
            <a:r>
              <a:rPr lang="en-US" sz="1200" dirty="0" smtClean="0">
                <a:latin typeface="Calibri" panose="020F0502020204030204" pitchFamily="34" charset="0"/>
                <a:cs typeface="Calibri" panose="020F0502020204030204" pitchFamily="34" charset="0"/>
              </a:rPr>
              <a:t>Be a STAR for your child when your child feels sad, frustrated, angry, or disappointed. </a:t>
            </a:r>
          </a:p>
          <a:p>
            <a:pPr lvl="1"/>
            <a:r>
              <a:rPr lang="en-US" sz="1200" dirty="0" smtClean="0">
                <a:latin typeface="Calibri" panose="020F0502020204030204" pitchFamily="34" charset="0"/>
                <a:cs typeface="Calibri" panose="020F0502020204030204" pitchFamily="34" charset="0"/>
              </a:rPr>
              <a:t>Use the Story Hand below for another connecting activity.</a:t>
            </a:r>
            <a:endParaRPr lang="en-US" sz="12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EFE42882-EE4F-4A41-AA5B-BA907F67A2F9}" type="slidenum">
              <a:rPr lang="en-US" smtClean="0"/>
              <a:t>8</a:t>
            </a:fld>
            <a:endParaRPr lang="en-US"/>
          </a:p>
        </p:txBody>
      </p:sp>
      <p:pic>
        <p:nvPicPr>
          <p:cNvPr id="6" name="Picture 5"/>
          <p:cNvPicPr>
            <a:picLocks noChangeAspect="1"/>
          </p:cNvPicPr>
          <p:nvPr/>
        </p:nvPicPr>
        <p:blipFill>
          <a:blip r:embed="rId2"/>
          <a:stretch>
            <a:fillRect/>
          </a:stretch>
        </p:blipFill>
        <p:spPr>
          <a:xfrm>
            <a:off x="5250872" y="4410772"/>
            <a:ext cx="3028950" cy="2310704"/>
          </a:xfrm>
          <a:prstGeom prst="rect">
            <a:avLst/>
          </a:prstGeom>
        </p:spPr>
      </p:pic>
    </p:spTree>
    <p:extLst>
      <p:ext uri="{BB962C8B-B14F-4D97-AF65-F5344CB8AC3E}">
        <p14:creationId xmlns:p14="http://schemas.microsoft.com/office/powerpoint/2010/main" val="1279469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TotalTime>
  <Words>557</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Parents Can Help</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lcorbell</dc:creator>
  <cp:lastModifiedBy>Currey, Mark</cp:lastModifiedBy>
  <cp:revision>39</cp:revision>
  <dcterms:created xsi:type="dcterms:W3CDTF">2020-11-16T20:58:59Z</dcterms:created>
  <dcterms:modified xsi:type="dcterms:W3CDTF">2020-11-18T19:51:56Z</dcterms:modified>
</cp:coreProperties>
</file>